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4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theme+xml" PartName="/ppt/theme/theme5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2" r:id="rId3"/>
    <p:sldMasterId id="2147483653" r:id="rId4"/>
    <p:sldMasterId id="2147483654" r:id="rId5"/>
    <p:sldMasterId id="2147483655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5143500" cx="9144000"/>
  <p:notesSz cx="6858000" cy="9144000"/>
  <p:embeddedFontLst>
    <p:embeddedFont>
      <p:font typeface="Noto Sans Symbols"/>
      <p:regular r:id="rId19"/>
      <p:bold r:id="rId20"/>
    </p:embeddedFont>
    <p:embeddedFont>
      <p:font typeface="Albert Sans"/>
      <p:regular r:id="rId21"/>
      <p:bold r:id="rId22"/>
      <p:italic r:id="rId23"/>
      <p:boldItalic r:id="rId24"/>
    </p:embeddedFont>
    <p:embeddedFont>
      <p:font typeface="Goldman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otoSansSymbols-bold.fntdata"/><Relationship Id="rId22" Type="http://schemas.openxmlformats.org/officeDocument/2006/relationships/font" Target="fonts/AlbertSans-bold.fntdata"/><Relationship Id="rId21" Type="http://schemas.openxmlformats.org/officeDocument/2006/relationships/font" Target="fonts/AlbertSans-regular.fntdata"/><Relationship Id="rId24" Type="http://schemas.openxmlformats.org/officeDocument/2006/relationships/font" Target="fonts/AlbertSans-boldItalic.fntdata"/><Relationship Id="rId23" Type="http://schemas.openxmlformats.org/officeDocument/2006/relationships/font" Target="fonts/AlbertSans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2.xml"/><Relationship Id="rId26" Type="http://schemas.openxmlformats.org/officeDocument/2006/relationships/font" Target="fonts/Goldman-bold.fntdata"/><Relationship Id="rId25" Type="http://schemas.openxmlformats.org/officeDocument/2006/relationships/font" Target="fonts/Goldman-regular.fntdata"/><Relationship Id="rId5" Type="http://schemas.openxmlformats.org/officeDocument/2006/relationships/slideMaster" Target="slideMasters/slideMaster3.xml"/><Relationship Id="rId6" Type="http://schemas.openxmlformats.org/officeDocument/2006/relationships/slideMaster" Target="slideMasters/slideMaster4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font" Target="fonts/NotoSansSymbols-regular.fntdata"/><Relationship Id="rId18" Type="http://schemas.openxmlformats.org/officeDocument/2006/relationships/slide" Target="slides/slide11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565560" y="504720"/>
            <a:ext cx="5089680" cy="105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" type="blank">
  <p:cSld name="BLANK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_COLUMN_TEXT_1" type="blank">
  <p:cSld name="BLANK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theme" Target="../theme/theme2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3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3.xml"/><Relationship Id="rId3" Type="http://schemas.openxmlformats.org/officeDocument/2006/relationships/theme" Target="../theme/theme5.xml"/></Relationships>
</file>

<file path=ppt/slideMasters/_rels/slideMaster4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4.xml"/><Relationship Id="rId3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 rotWithShape="1">
          <a:blip r:embed="rId1">
            <a:alphaModFix/>
          </a:blip>
          <a:srcRect b="0" l="3724" r="0" t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511920" y="490680"/>
            <a:ext cx="5024520" cy="17593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5585760" y="691200"/>
            <a:ext cx="3469320" cy="4452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1">
            <a:alphaModFix/>
          </a:blip>
          <a:srcRect b="0" l="616" r="0" t="0"/>
          <a:stretch/>
        </p:blipFill>
        <p:spPr>
          <a:xfrm>
            <a:off x="0" y="0"/>
            <a:ext cx="9087120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title"/>
          </p:nvPr>
        </p:nvSpPr>
        <p:spPr>
          <a:xfrm>
            <a:off x="1677600" y="485640"/>
            <a:ext cx="7175520" cy="13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5"/>
          <p:cNvPicPr preferRelativeResize="0"/>
          <p:nvPr/>
        </p:nvPicPr>
        <p:blipFill rotWithShape="1">
          <a:blip r:embed="rId1">
            <a:alphaModFix/>
          </a:blip>
          <a:srcRect b="0" l="3735" r="0" t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5"/>
          <p:cNvSpPr txBox="1"/>
          <p:nvPr>
            <p:ph type="title"/>
          </p:nvPr>
        </p:nvSpPr>
        <p:spPr>
          <a:xfrm>
            <a:off x="370080" y="2355480"/>
            <a:ext cx="4792680" cy="15811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0" name="Google Shape;20;p5"/>
          <p:cNvSpPr txBox="1"/>
          <p:nvPr>
            <p:ph idx="2" type="title"/>
          </p:nvPr>
        </p:nvSpPr>
        <p:spPr>
          <a:xfrm>
            <a:off x="6351120" y="152640"/>
            <a:ext cx="1267920" cy="126936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5195520" y="1507320"/>
            <a:ext cx="3948480" cy="29732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00"/>
        </a:soli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3640" cy="514332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7"/>
          <p:cNvSpPr txBox="1"/>
          <p:nvPr>
            <p:ph idx="1" type="body"/>
          </p:nvPr>
        </p:nvSpPr>
        <p:spPr>
          <a:xfrm>
            <a:off x="0" y="0"/>
            <a:ext cx="2969280" cy="514332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6" name="Google Shape;26;p7"/>
          <p:cNvSpPr txBox="1"/>
          <p:nvPr>
            <p:ph type="title"/>
          </p:nvPr>
        </p:nvSpPr>
        <p:spPr>
          <a:xfrm>
            <a:off x="3157560" y="304920"/>
            <a:ext cx="5918400" cy="144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7" name="Google Shape;27;p7"/>
          <p:cNvSpPr txBox="1"/>
          <p:nvPr>
            <p:ph idx="2" type="body"/>
          </p:nvPr>
        </p:nvSpPr>
        <p:spPr>
          <a:xfrm>
            <a:off x="3505680" y="1961280"/>
            <a:ext cx="5349960" cy="2833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9"/>
          <p:cNvPicPr preferRelativeResize="0"/>
          <p:nvPr/>
        </p:nvPicPr>
        <p:blipFill rotWithShape="1">
          <a:blip r:embed="rId3">
            <a:alphaModFix/>
          </a:blip>
          <a:srcRect b="3823" l="2425" r="2424" t="14807"/>
          <a:stretch/>
        </p:blipFill>
        <p:spPr>
          <a:xfrm>
            <a:off x="5585760" y="691200"/>
            <a:ext cx="3469320" cy="445212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9"/>
          <p:cNvSpPr txBox="1"/>
          <p:nvPr>
            <p:ph type="title"/>
          </p:nvPr>
        </p:nvSpPr>
        <p:spPr>
          <a:xfrm>
            <a:off x="514440" y="495360"/>
            <a:ext cx="5028840" cy="17618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Goldman"/>
              <a:buNone/>
            </a:pPr>
            <a:r>
              <a:rPr b="0" lang="en" sz="4800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Agente Autônomo Inteligente</a:t>
            </a:r>
            <a:endParaRPr b="0" sz="4800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9"/>
          <p:cNvSpPr txBox="1"/>
          <p:nvPr>
            <p:ph idx="1" type="subTitle"/>
          </p:nvPr>
        </p:nvSpPr>
        <p:spPr>
          <a:xfrm>
            <a:off x="514440" y="4095720"/>
            <a:ext cx="2409480" cy="5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4433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lbert Sans"/>
              <a:buNone/>
            </a:pPr>
            <a:r>
              <a:rPr b="0" i="0" lang="en" sz="16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Automatizando tarefas por meio de interação natural em linguagem humana.</a:t>
            </a:r>
            <a:endParaRPr b="0" i="0" sz="16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idx="4294967295"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5007"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Goldman"/>
              <a:buNone/>
            </a:pPr>
            <a:r>
              <a:rPr b="0" i="0" lang="en" sz="4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Gestão de registros com comandos simples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8"/>
          <p:cNvSpPr txBox="1"/>
          <p:nvPr>
            <p:ph idx="4294967295"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Com comandos simples, os usuários poderão gravar, atualizar ou excluir registros. A solução automatiza tarefas que tradicionalmente exigiriam múltiplos passos, proporcionando um fluxo de trabalho mais ágil e eficiente, aumentando a produtividade e reduzindo a margem de erro.</a:t>
            </a:r>
            <a:endParaRPr b="0" i="0" sz="14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9"/>
          <p:cNvSpPr txBox="1"/>
          <p:nvPr>
            <p:ph idx="4294967295"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oldman"/>
              <a:buNone/>
            </a:pPr>
            <a:r>
              <a:rPr b="0" i="0" lang="en" sz="4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Conclusões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9"/>
          <p:cNvSpPr txBox="1"/>
          <p:nvPr>
            <p:ph idx="4294967295"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 implementação de um agente autônomo inteligente oferece uma maneira inovadora e eficiente de superar os desafios enfrentados por usuários em ambientes corporativos. Ao facilitar a interação e a gestão de tarefas, esta solução não apenas melhora a acessibilidade, mas também promove uma cultura de maior autonomia e produtividade.</a:t>
            </a:r>
            <a:endParaRPr b="0" i="0" sz="14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idx="4294967295"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oldman"/>
              <a:buNone/>
            </a:pPr>
            <a:r>
              <a:rPr b="0" i="0" lang="en" sz="4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Introdução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10"/>
          <p:cNvSpPr txBox="1"/>
          <p:nvPr>
            <p:ph idx="4294967295"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5195520" y="1507320"/>
            <a:ext cx="3948480" cy="297324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1"/>
          <p:cNvSpPr txBox="1"/>
          <p:nvPr>
            <p:ph idx="4294967295" type="subTitle"/>
          </p:nvPr>
        </p:nvSpPr>
        <p:spPr>
          <a:xfrm>
            <a:off x="371520" y="3933720"/>
            <a:ext cx="4790880" cy="704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48" name="Google Shape;48;p11"/>
          <p:cNvSpPr txBox="1"/>
          <p:nvPr>
            <p:ph idx="4294967295" type="title"/>
          </p:nvPr>
        </p:nvSpPr>
        <p:spPr>
          <a:xfrm>
            <a:off x="371520" y="2352600"/>
            <a:ext cx="4790880" cy="1580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Goldman"/>
              <a:buNone/>
            </a:pPr>
            <a:r>
              <a:rPr b="0" i="0" lang="en" sz="46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Problema</a:t>
            </a:r>
            <a:endParaRPr b="0" i="0" sz="4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11"/>
          <p:cNvSpPr txBox="1"/>
          <p:nvPr>
            <p:ph idx="4294967295" type="title"/>
          </p:nvPr>
        </p:nvSpPr>
        <p:spPr>
          <a:xfrm>
            <a:off x="6353280" y="152280"/>
            <a:ext cx="1266480" cy="1266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dman"/>
              <a:buNone/>
            </a:pPr>
            <a:r>
              <a:rPr b="0" i="0" lang="en" sz="6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01</a:t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4294967295"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oldman"/>
              <a:buNone/>
            </a:pPr>
            <a:r>
              <a:rPr b="0" i="0" lang="en" sz="4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Desafios de interfaces tradicionais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12"/>
          <p:cNvSpPr txBox="1"/>
          <p:nvPr>
            <p:ph idx="4294967295"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Interfaces tradicionais exigem navegação manual e conhecimento técnico. Isso dificulta o uso eficiente por parte de usuários que não estão familiarizados com sistemas complexos, levando a uma curva de aprendizado acentuada e, muitas vezes, à frustração.</a:t>
            </a:r>
            <a:endParaRPr b="0" i="0" sz="14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3"/>
          <p:cNvPicPr preferRelativeResize="0"/>
          <p:nvPr/>
        </p:nvPicPr>
        <p:blipFill rotWithShape="1">
          <a:blip r:embed="rId3">
            <a:alphaModFix/>
          </a:blip>
          <a:srcRect b="0" l="30801" r="32938" t="0"/>
          <a:stretch/>
        </p:blipFill>
        <p:spPr>
          <a:xfrm>
            <a:off x="0" y="0"/>
            <a:ext cx="2969640" cy="514296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3"/>
          <p:cNvSpPr txBox="1"/>
          <p:nvPr>
            <p:ph idx="4294967295" type="title"/>
          </p:nvPr>
        </p:nvSpPr>
        <p:spPr>
          <a:xfrm>
            <a:off x="3152880" y="304920"/>
            <a:ext cx="5914800" cy="1447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Processos repetitivos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3"/>
          <p:cNvSpPr txBox="1"/>
          <p:nvPr>
            <p:ph idx="4294967295" type="body"/>
          </p:nvPr>
        </p:nvSpPr>
        <p:spPr>
          <a:xfrm>
            <a:off x="3505320" y="1962000"/>
            <a:ext cx="5352840" cy="28382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Processos como registro de dados ou geração de resumos são frequentemente redundantes e demorados. Esta repetitividade não apenas consome tempo valioso dos colaboradores, mas também compromete a produtividade, uma vez que tarefas essenciais são adiadas em função de atividades rotineiras.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idx="4294967295"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oldman"/>
              <a:buNone/>
            </a:pPr>
            <a:r>
              <a:rPr b="0" i="0" lang="en" sz="4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Acessibilidade para usuários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4"/>
          <p:cNvSpPr txBox="1"/>
          <p:nvPr>
            <p:ph idx="4294967295"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 falta de acessibilidade para usuários com pouca familiaridade com sistemas é um fator crítico que limita a eficiência organizacional. Muitas vezes, esses usuários se sentem sobrecarregados e desmotivados, resultando em baixa adoção de ferramentas tecnológicas essenciais para o trabalho diário.</a:t>
            </a:r>
            <a:endParaRPr b="0" i="0" sz="14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flipH="1">
            <a:off x="5195520" y="1507320"/>
            <a:ext cx="3948480" cy="297324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>
            <p:ph idx="4294967295" type="subTitle"/>
          </p:nvPr>
        </p:nvSpPr>
        <p:spPr>
          <a:xfrm>
            <a:off x="371520" y="3933720"/>
            <a:ext cx="4790880" cy="7045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Albert Sans"/>
              <a:ea typeface="Albert Sans"/>
              <a:cs typeface="Albert Sans"/>
              <a:sym typeface="Albert Sans"/>
            </a:endParaRPr>
          </a:p>
        </p:txBody>
      </p:sp>
      <p:sp>
        <p:nvSpPr>
          <p:cNvPr id="75" name="Google Shape;75;p15"/>
          <p:cNvSpPr txBox="1"/>
          <p:nvPr>
            <p:ph idx="4294967295" type="title"/>
          </p:nvPr>
        </p:nvSpPr>
        <p:spPr>
          <a:xfrm>
            <a:off x="371520" y="2352600"/>
            <a:ext cx="4790880" cy="1580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Goldman"/>
              <a:buNone/>
            </a:pPr>
            <a:r>
              <a:rPr b="0" i="0" lang="en" sz="46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Solução</a:t>
            </a:r>
            <a:endParaRPr b="0" i="0" sz="4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5"/>
          <p:cNvSpPr txBox="1"/>
          <p:nvPr>
            <p:ph idx="4294967295" type="title"/>
          </p:nvPr>
        </p:nvSpPr>
        <p:spPr>
          <a:xfrm>
            <a:off x="6353280" y="152280"/>
            <a:ext cx="1266480" cy="126648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Goldman"/>
              <a:buNone/>
            </a:pPr>
            <a:r>
              <a:rPr b="0" i="0" lang="en" sz="6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02</a:t>
            </a:r>
            <a:endParaRPr b="0" i="0" sz="6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idx="4294967295" type="title"/>
          </p:nvPr>
        </p:nvSpPr>
        <p:spPr>
          <a:xfrm>
            <a:off x="1676520" y="485640"/>
            <a:ext cx="7171920" cy="13521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Goldman"/>
              <a:buNone/>
            </a:pPr>
            <a:r>
              <a:rPr b="0" i="0" lang="en" sz="4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Agente conversacional inteligente</a:t>
            </a:r>
            <a:endParaRPr b="0" i="0" sz="4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6"/>
          <p:cNvSpPr txBox="1"/>
          <p:nvPr>
            <p:ph idx="4294967295" type="subTitle"/>
          </p:nvPr>
        </p:nvSpPr>
        <p:spPr>
          <a:xfrm>
            <a:off x="2886120" y="1905120"/>
            <a:ext cx="5886000" cy="2723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Nossa proposta é um agente conversacional inteligente que pode ser integrado ao Power Apps através do Power Automate e ChatGPT. Esse agente funcionará como um assistente digital, habilitando os usuários a interagir de forma mais natural e eficiente com as ferramentas que utilizam no dia a dia.</a:t>
            </a:r>
            <a:endParaRPr b="0" i="0" sz="14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7"/>
          <p:cNvPicPr preferRelativeResize="0"/>
          <p:nvPr/>
        </p:nvPicPr>
        <p:blipFill rotWithShape="1">
          <a:blip r:embed="rId3">
            <a:alphaModFix/>
          </a:blip>
          <a:srcRect b="0" l="30801" r="32938" t="0"/>
          <a:stretch/>
        </p:blipFill>
        <p:spPr>
          <a:xfrm>
            <a:off x="0" y="0"/>
            <a:ext cx="2969640" cy="5142960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7"/>
          <p:cNvSpPr txBox="1"/>
          <p:nvPr>
            <p:ph idx="4294967295" type="title"/>
          </p:nvPr>
        </p:nvSpPr>
        <p:spPr>
          <a:xfrm>
            <a:off x="3152880" y="304920"/>
            <a:ext cx="5914800" cy="14475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dman"/>
              <a:buNone/>
            </a:pPr>
            <a:r>
              <a:rPr b="0" i="0" lang="en" sz="3000" u="none" cap="none" strike="noStrike">
                <a:solidFill>
                  <a:schemeClr val="dk1"/>
                </a:solidFill>
                <a:latin typeface="Goldman"/>
                <a:ea typeface="Goldman"/>
                <a:cs typeface="Goldman"/>
                <a:sym typeface="Goldman"/>
              </a:rPr>
              <a:t>Interação em linguagem natural</a:t>
            </a:r>
            <a:endParaRPr b="0" i="0" sz="3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7"/>
          <p:cNvSpPr txBox="1"/>
          <p:nvPr>
            <p:ph idx="4294967295" type="body"/>
          </p:nvPr>
        </p:nvSpPr>
        <p:spPr>
          <a:xfrm>
            <a:off x="3505320" y="1962000"/>
            <a:ext cx="5352840" cy="28382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lbert Sans"/>
              <a:buNone/>
            </a:pPr>
            <a:r>
              <a:rPr b="0" i="0" lang="en" sz="1400" u="none" cap="none" strike="noStrike">
                <a:solidFill>
                  <a:schemeClr val="dk1"/>
                </a:solidFill>
                <a:latin typeface="Albert Sans"/>
                <a:ea typeface="Albert Sans"/>
                <a:cs typeface="Albert Sans"/>
                <a:sym typeface="Albert Sans"/>
              </a:rPr>
              <a:t>A interação em linguagem natural é um aspecto revolucionário dessa solução, permitindo que usuários façam perguntas e solicitem informações da mesma forma que conversariam com um colega. Isso elimina a necessidade de navegar por interfaces complexas e potencializa a acessibilidade.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Technology Innovations by Slidesgo">
  <a:themeElements>
    <a:clrScheme name="Simple Light">
      <a:dk1>
        <a:srgbClr val="FFFFFF"/>
      </a:dk1>
      <a:lt1>
        <a:srgbClr val="000000"/>
      </a:lt1>
      <a:dk2>
        <a:srgbClr val="52297B"/>
      </a:dk2>
      <a:lt2>
        <a:srgbClr val="70E0FF"/>
      </a:lt2>
      <a:accent1>
        <a:srgbClr val="C340FF"/>
      </a:accent1>
      <a:accent2>
        <a:srgbClr val="5F5FF6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